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98" r:id="rId2"/>
    <p:sldId id="401" r:id="rId3"/>
    <p:sldId id="403" r:id="rId4"/>
    <p:sldId id="402" r:id="rId5"/>
    <p:sldId id="399" r:id="rId6"/>
    <p:sldId id="387" r:id="rId7"/>
    <p:sldId id="378" r:id="rId8"/>
    <p:sldId id="380" r:id="rId9"/>
    <p:sldId id="406" r:id="rId10"/>
    <p:sldId id="379" r:id="rId11"/>
    <p:sldId id="404" r:id="rId12"/>
    <p:sldId id="405" r:id="rId13"/>
    <p:sldId id="409" r:id="rId14"/>
    <p:sldId id="408" r:id="rId15"/>
    <p:sldId id="412" r:id="rId16"/>
    <p:sldId id="413" r:id="rId17"/>
    <p:sldId id="414" r:id="rId18"/>
    <p:sldId id="415" r:id="rId19"/>
    <p:sldId id="416" r:id="rId20"/>
    <p:sldId id="397" r:id="rId21"/>
    <p:sldId id="410" r:id="rId22"/>
    <p:sldId id="411" r:id="rId23"/>
  </p:sldIdLst>
  <p:sldSz cx="9144000" cy="6858000" type="screen4x3"/>
  <p:notesSz cx="6858000" cy="11134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0000"/>
    <a:srgbClr val="00FF00"/>
    <a:srgbClr val="FFCCFF"/>
    <a:srgbClr val="000099"/>
    <a:srgbClr val="FF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86134" autoAdjust="0"/>
  </p:normalViewPr>
  <p:slideViewPr>
    <p:cSldViewPr>
      <p:cViewPr varScale="1">
        <p:scale>
          <a:sx n="71" d="100"/>
          <a:sy n="71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992" y="1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10575522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992" y="10575522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75EF37-42A5-4F46-85A0-2B5A0C013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92" y="1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836613"/>
            <a:ext cx="5562600" cy="4171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958" y="5288642"/>
            <a:ext cx="5486084" cy="50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10575522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92" y="10575522"/>
            <a:ext cx="2971431" cy="55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6" tIns="47112" rIns="94226" bIns="471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9F0D39-9EDE-46D4-AAB9-0C033C7FE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87F7-23CF-47F1-B173-8EB954D99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F1FC-D5A5-4774-A264-C4F2E2D4C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AA8C8-0FF2-44EE-9143-80B67C04E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2926-AF9D-4116-8949-F6A3A6464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E637-ABB3-47CB-AB6C-605B4425A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3CF6-0D00-4CAD-B00F-1E939782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4371-7617-43E9-B583-F94A40645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AD9D-47FA-410C-A9D1-B376A11F9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D644-EB81-471E-B131-352CACC62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3BD67-0B3B-4C33-81D6-EB4F14CC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1F83-4D50-49BE-B055-4A954B8B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8A45-35B7-4D06-85B0-0EC2F5252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7000">
              <a:schemeClr val="accent3">
                <a:lumMod val="40000"/>
                <a:lumOff val="60000"/>
              </a:schemeClr>
            </a:gs>
            <a:gs pos="26000">
              <a:schemeClr val="accent1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B444D4-A66F-44A8-91CB-598F201D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41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1447800"/>
            <a:ext cx="8458200" cy="17367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TEKNIS PELAKSANAAN </a:t>
            </a:r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en-US" sz="3800" dirty="0" smtClean="0">
                <a:solidFill>
                  <a:srgbClr val="FF0000"/>
                </a:solidFill>
              </a:rPr>
              <a:t>SURVE</a:t>
            </a:r>
            <a:r>
              <a:rPr lang="id-ID" sz="3800" dirty="0">
                <a:solidFill>
                  <a:srgbClr val="FF0000"/>
                </a:solidFill>
              </a:rPr>
              <a:t>I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id-ID" sz="3800" dirty="0" smtClean="0">
                <a:solidFill>
                  <a:srgbClr val="FF0000"/>
                </a:solidFill>
              </a:rPr>
              <a:t>KEPUASAN MASYARAKAT</a:t>
            </a:r>
            <a:r>
              <a:rPr lang="en-US" sz="3800" dirty="0" smtClean="0">
                <a:solidFill>
                  <a:srgbClr val="FF0000"/>
                </a:solidFill>
              </a:rPr>
              <a:t> </a:t>
            </a:r>
            <a:r>
              <a:rPr lang="id-ID" sz="4000" dirty="0" smtClean="0">
                <a:solidFill>
                  <a:srgbClr val="FF0000"/>
                </a:solidFill>
              </a:rPr>
              <a:t/>
            </a:r>
            <a:br>
              <a:rPr lang="id-ID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TAHUN 201</a:t>
            </a:r>
            <a:r>
              <a:rPr lang="id-ID" sz="4000" dirty="0" smtClean="0">
                <a:solidFill>
                  <a:srgbClr val="FF0000"/>
                </a:solidFill>
              </a:rPr>
              <a:t>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63E637-ABB3-47CB-AB6C-605B4425A4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4419600"/>
            <a:ext cx="57594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BAGIAN ORGANISASI SEKRETARIAT DAERAH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KABUPATEN MAGELANG</a:t>
            </a:r>
            <a:endParaRPr lang="id-ID" dirty="0">
              <a:solidFill>
                <a:srgbClr val="FF0000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3309937" y="5280832"/>
            <a:ext cx="2492375" cy="3762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Kota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Mungkid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, </a:t>
            </a:r>
            <a:r>
              <a:rPr lang="id-ID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</a:t>
            </a:r>
            <a:r>
              <a:rPr lang="id-ID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   April 2019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B570-EE7A-48E1-AC10-AB964ACC53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642067"/>
            <a:ext cx="8553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>
              <a:tabLst>
                <a:tab pos="355600" algn="l"/>
              </a:tabLst>
            </a:pPr>
            <a:r>
              <a:rPr lang="en-US" sz="2600" b="1" dirty="0">
                <a:solidFill>
                  <a:schemeClr val="bg1"/>
                </a:solidFill>
              </a:rPr>
              <a:t>1.	</a:t>
            </a:r>
            <a:r>
              <a:rPr lang="en-US" sz="2600" b="1" dirty="0" err="1">
                <a:solidFill>
                  <a:schemeClr val="bg1"/>
                </a:solidFill>
              </a:rPr>
              <a:t>Indeks</a:t>
            </a:r>
            <a:r>
              <a:rPr lang="en-US" sz="2600" b="1" dirty="0">
                <a:solidFill>
                  <a:schemeClr val="bg1"/>
                </a:solidFill>
              </a:rPr>
              <a:t> per </a:t>
            </a:r>
            <a:r>
              <a:rPr lang="en-US" sz="2600" b="1" dirty="0" err="1">
                <a:solidFill>
                  <a:schemeClr val="bg1"/>
                </a:solidFill>
              </a:rPr>
              <a:t>Unsur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Pelayanan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	</a:t>
            </a:r>
          </a:p>
          <a:p>
            <a:pPr marL="355600" indent="-355600" algn="just">
              <a:tabLst>
                <a:tab pos="355600" algn="l"/>
              </a:tabLst>
            </a:pPr>
            <a:r>
              <a:rPr lang="en-US" sz="2600" b="1" dirty="0">
                <a:solidFill>
                  <a:schemeClr val="bg1"/>
                </a:solidFill>
              </a:rPr>
              <a:t>	</a:t>
            </a:r>
            <a:r>
              <a:rPr lang="id-ID" sz="2600" b="1" dirty="0" smtClean="0">
                <a:solidFill>
                  <a:schemeClr val="bg1"/>
                </a:solidFill>
              </a:rPr>
              <a:t>J</a:t>
            </a:r>
            <a:r>
              <a:rPr lang="en-US" sz="2600" b="1" dirty="0" err="1">
                <a:solidFill>
                  <a:schemeClr val="bg1"/>
                </a:solidFill>
              </a:rPr>
              <a:t>umlah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nilai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dari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setiap</a:t>
            </a:r>
            <a:r>
              <a:rPr lang="en-US" sz="2600" b="1" dirty="0">
                <a:solidFill>
                  <a:schemeClr val="bg1"/>
                </a:solidFill>
              </a:rPr>
              <a:t> unit </a:t>
            </a:r>
            <a:r>
              <a:rPr lang="en-US" sz="2600" b="1" dirty="0" err="1">
                <a:solidFill>
                  <a:schemeClr val="bg1"/>
                </a:solidFill>
              </a:rPr>
              <a:t>pelayanan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diperoleh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dari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jumlah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nilai</a:t>
            </a:r>
            <a:r>
              <a:rPr lang="en-US" sz="2600" b="1" dirty="0">
                <a:solidFill>
                  <a:schemeClr val="bg1"/>
                </a:solidFill>
              </a:rPr>
              <a:t> rata-rata </a:t>
            </a:r>
            <a:r>
              <a:rPr lang="en-US" sz="2600" b="1" dirty="0" err="1">
                <a:solidFill>
                  <a:schemeClr val="bg1"/>
                </a:solidFill>
              </a:rPr>
              <a:t>setiap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unsur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pelayanan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</a:p>
          <a:p>
            <a:pPr marL="355600" indent="-355600" algn="just">
              <a:tabLst>
                <a:tab pos="355600" algn="l"/>
              </a:tabLst>
            </a:pPr>
            <a:r>
              <a:rPr lang="en-US" sz="2600" b="1" dirty="0">
                <a:solidFill>
                  <a:schemeClr val="bg1"/>
                </a:solidFill>
              </a:rPr>
              <a:t>	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Sedangkan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nilai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indeks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komposit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(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gabungan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)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untuk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setiap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unit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pelayanan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merupakan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jumlah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nilai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rata-rata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dari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setiap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unsur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pelayanan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dikalikan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dengan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penimbang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yang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sama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en-US" altLang="zh-CN" sz="2600" b="1" dirty="0" err="1">
                <a:solidFill>
                  <a:schemeClr val="bg1"/>
                </a:solidFill>
                <a:ea typeface="SimSun" pitchFamily="2" charset="-122"/>
              </a:rPr>
              <a:t>yaitu</a:t>
            </a:r>
            <a:r>
              <a:rPr lang="en-US" altLang="zh-CN" sz="2600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sz="2600" b="1" dirty="0" smtClean="0">
                <a:solidFill>
                  <a:schemeClr val="bg1"/>
                </a:solidFill>
                <a:ea typeface="SimSun" pitchFamily="2" charset="-122"/>
              </a:rPr>
              <a:t>0,1.</a:t>
            </a:r>
            <a:endParaRPr lang="id-ID" altLang="zh-CN" sz="2600" b="1" dirty="0">
              <a:solidFill>
                <a:schemeClr val="bg1"/>
              </a:solidFill>
              <a:ea typeface="SimSun" pitchFamily="2" charset="-122"/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id-ID" altLang="zh-CN" sz="2600" b="1" dirty="0">
                <a:solidFill>
                  <a:schemeClr val="bg1"/>
                </a:solidFill>
                <a:ea typeface="SimSun" pitchFamily="2" charset="-122"/>
              </a:rPr>
              <a:t>	Untuk memudahkan interpretasi, nilai IKM di konversikan dengan nilai dasar 25</a:t>
            </a:r>
            <a:r>
              <a:rPr lang="id-ID" altLang="zh-CN" sz="2600" b="1" dirty="0" smtClean="0">
                <a:solidFill>
                  <a:schemeClr val="bg1"/>
                </a:solidFill>
                <a:ea typeface="SimSun" pitchFamily="2" charset="-122"/>
              </a:rPr>
              <a:t>.</a:t>
            </a:r>
          </a:p>
          <a:p>
            <a:pPr marL="355600" indent="-355600" algn="just">
              <a:tabLst>
                <a:tab pos="355600" algn="l"/>
              </a:tabLst>
            </a:pPr>
            <a:endParaRPr lang="en-US" altLang="zh-CN" sz="2600" b="1" dirty="0">
              <a:solidFill>
                <a:schemeClr val="bg1"/>
              </a:solidFill>
              <a:ea typeface="SimSun" pitchFamily="2" charset="-122"/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600" b="1" dirty="0" smtClean="0">
                <a:solidFill>
                  <a:schemeClr val="bg1"/>
                </a:solidFill>
              </a:rPr>
              <a:t>2</a:t>
            </a:r>
            <a:r>
              <a:rPr lang="en-US" sz="2600" b="1" dirty="0">
                <a:solidFill>
                  <a:schemeClr val="bg1"/>
                </a:solidFill>
              </a:rPr>
              <a:t>.	</a:t>
            </a:r>
            <a:r>
              <a:rPr lang="en-US" sz="2600" b="1" dirty="0" err="1">
                <a:solidFill>
                  <a:schemeClr val="bg1"/>
                </a:solidFill>
              </a:rPr>
              <a:t>Prioritas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Peningkatan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Kualitas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Pelayanan</a:t>
            </a:r>
            <a:endParaRPr lang="en-US" sz="26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600" b="1" dirty="0">
                <a:solidFill>
                  <a:schemeClr val="bg1"/>
                </a:solidFill>
              </a:rPr>
              <a:t>	</a:t>
            </a:r>
            <a:r>
              <a:rPr lang="id-ID" sz="2600" b="1" dirty="0" smtClean="0">
                <a:solidFill>
                  <a:schemeClr val="bg1"/>
                </a:solidFill>
              </a:rPr>
              <a:t>Dimulai </a:t>
            </a:r>
            <a:r>
              <a:rPr lang="id-ID" sz="2600" b="1" dirty="0">
                <a:solidFill>
                  <a:schemeClr val="bg1"/>
                </a:solidFill>
              </a:rPr>
              <a:t>terhadap </a:t>
            </a:r>
            <a:r>
              <a:rPr lang="id-ID" altLang="zh-CN" sz="2600" b="1" dirty="0">
                <a:solidFill>
                  <a:schemeClr val="bg1"/>
                </a:solidFill>
              </a:rPr>
              <a:t>unsur yang mempunyai nilai paling rendah</a:t>
            </a:r>
            <a:r>
              <a:rPr lang="en-US" altLang="zh-CN" sz="2600" dirty="0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en-US" altLang="zh-CN" sz="2600" dirty="0" smtClean="0">
              <a:solidFill>
                <a:schemeClr val="bg1"/>
              </a:solidFill>
              <a:ea typeface="SimSun" pitchFamily="2" charset="-122"/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600" b="1" dirty="0">
              <a:solidFill>
                <a:srgbClr val="FFCC66"/>
              </a:solidFill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79388" y="65088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6450"/>
            <a:r>
              <a:rPr lang="en-US" sz="2400" b="1" dirty="0">
                <a:solidFill>
                  <a:schemeClr val="bg1"/>
                </a:solidFill>
              </a:rPr>
              <a:t>D.      LAPORAN HASIL PENYUSUNAN INDEKS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B570-EE7A-48E1-AC10-AB964ACC532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23850" y="381000"/>
            <a:ext cx="85153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7675" lvl="0" indent="-447675">
              <a:tabLst>
                <a:tab pos="447675" algn="l"/>
              </a:tabLst>
            </a:pPr>
            <a:r>
              <a:rPr lang="en-US" altLang="zh-CN" sz="2600" dirty="0" smtClean="0">
                <a:solidFill>
                  <a:schemeClr val="bg1"/>
                </a:solidFill>
                <a:ea typeface="SimSun" pitchFamily="2" charset="-122"/>
              </a:rPr>
              <a:t>3.	</a:t>
            </a:r>
            <a:r>
              <a:rPr lang="id-ID" sz="2600" dirty="0">
                <a:solidFill>
                  <a:schemeClr val="bg1"/>
                </a:solidFill>
              </a:rPr>
              <a:t>Setelah selesai survei, menyerahkan hasilnya berupa </a:t>
            </a:r>
            <a:r>
              <a:rPr lang="id-ID" sz="2600" i="1" dirty="0">
                <a:solidFill>
                  <a:schemeClr val="bg1"/>
                </a:solidFill>
              </a:rPr>
              <a:t>hardcopy</a:t>
            </a:r>
            <a:r>
              <a:rPr lang="id-ID" sz="2600" dirty="0">
                <a:solidFill>
                  <a:schemeClr val="bg1"/>
                </a:solidFill>
              </a:rPr>
              <a:t> dan </a:t>
            </a:r>
            <a:r>
              <a:rPr lang="id-ID" sz="2600" i="1" dirty="0">
                <a:solidFill>
                  <a:schemeClr val="bg1"/>
                </a:solidFill>
              </a:rPr>
              <a:t>softcopy</a:t>
            </a:r>
            <a:r>
              <a:rPr lang="id-ID" sz="2600" dirty="0">
                <a:solidFill>
                  <a:schemeClr val="bg1"/>
                </a:solidFill>
              </a:rPr>
              <a:t> ke Bupati Magelang lewat Bagian Organisasi Setda, dengan teknis penyerahan sebagai berikut:</a:t>
            </a:r>
          </a:p>
          <a:p>
            <a:pPr marL="806450" lvl="0" indent="-447675">
              <a:tabLst>
                <a:tab pos="806450" algn="l"/>
              </a:tabLst>
            </a:pPr>
            <a:r>
              <a:rPr lang="id-ID" sz="2600" dirty="0" smtClean="0">
                <a:solidFill>
                  <a:schemeClr val="bg1"/>
                </a:solidFill>
              </a:rPr>
              <a:t>a.	SD Unggulan penyerahan </a:t>
            </a:r>
            <a:r>
              <a:rPr lang="id-ID" sz="2600" dirty="0">
                <a:solidFill>
                  <a:schemeClr val="bg1"/>
                </a:solidFill>
              </a:rPr>
              <a:t>hasil survei melalui Kepala Seksi Kurikulum dan </a:t>
            </a:r>
            <a:r>
              <a:rPr lang="id-ID" sz="2600" dirty="0" smtClean="0">
                <a:solidFill>
                  <a:schemeClr val="bg1"/>
                </a:solidFill>
              </a:rPr>
              <a:t>Penjaminan </a:t>
            </a:r>
            <a:r>
              <a:rPr lang="id-ID" sz="2600" dirty="0">
                <a:solidFill>
                  <a:schemeClr val="bg1"/>
                </a:solidFill>
              </a:rPr>
              <a:t>Mutu </a:t>
            </a:r>
            <a:r>
              <a:rPr lang="id-ID" sz="2600" dirty="0" smtClean="0">
                <a:solidFill>
                  <a:schemeClr val="bg1"/>
                </a:solidFill>
              </a:rPr>
              <a:t>SD </a:t>
            </a:r>
            <a:r>
              <a:rPr lang="id-ID" sz="2600" dirty="0">
                <a:solidFill>
                  <a:schemeClr val="bg1"/>
                </a:solidFill>
              </a:rPr>
              <a:t>dan untuk SMPN/SMPN SATAP  penyerahan hasil survei melalui Kepala Seksi </a:t>
            </a:r>
            <a:r>
              <a:rPr lang="id-ID" sz="2600" dirty="0" smtClean="0">
                <a:solidFill>
                  <a:schemeClr val="bg1"/>
                </a:solidFill>
              </a:rPr>
              <a:t>Kelembagaan dan Sarana Prasarana SMP pada </a:t>
            </a:r>
            <a:r>
              <a:rPr lang="id-ID" sz="2600" dirty="0">
                <a:solidFill>
                  <a:schemeClr val="bg1"/>
                </a:solidFill>
              </a:rPr>
              <a:t>Dinas Pendidikan </a:t>
            </a:r>
            <a:r>
              <a:rPr lang="id-ID" sz="2600" dirty="0" smtClean="0">
                <a:solidFill>
                  <a:schemeClr val="bg1"/>
                </a:solidFill>
              </a:rPr>
              <a:t>Kebudayaan;</a:t>
            </a:r>
            <a:endParaRPr lang="id-ID" sz="2600" dirty="0">
              <a:solidFill>
                <a:schemeClr val="bg1"/>
              </a:solidFill>
            </a:endParaRPr>
          </a:p>
          <a:p>
            <a:pPr marL="806450" lvl="0" indent="-447675">
              <a:tabLst>
                <a:tab pos="806450" algn="l"/>
              </a:tabLst>
            </a:pPr>
            <a:r>
              <a:rPr lang="id-ID" sz="2600" dirty="0" smtClean="0">
                <a:solidFill>
                  <a:schemeClr val="bg1"/>
                </a:solidFill>
              </a:rPr>
              <a:t>b.	Untuk Puskesmas </a:t>
            </a:r>
            <a:r>
              <a:rPr lang="id-ID" sz="2600" dirty="0">
                <a:solidFill>
                  <a:schemeClr val="bg1"/>
                </a:solidFill>
              </a:rPr>
              <a:t>penyerahan </a:t>
            </a:r>
            <a:r>
              <a:rPr lang="id-ID" sz="2600" dirty="0" smtClean="0">
                <a:solidFill>
                  <a:schemeClr val="bg1"/>
                </a:solidFill>
              </a:rPr>
              <a:t>langsung ke Bagian Organisasi dengan tembusan </a:t>
            </a:r>
            <a:r>
              <a:rPr lang="id-ID" sz="2600" dirty="0">
                <a:solidFill>
                  <a:schemeClr val="bg1"/>
                </a:solidFill>
              </a:rPr>
              <a:t>Kepala </a:t>
            </a:r>
            <a:r>
              <a:rPr lang="id-ID" sz="2600" dirty="0" smtClean="0">
                <a:solidFill>
                  <a:schemeClr val="bg1"/>
                </a:solidFill>
              </a:rPr>
              <a:t>Dinkes melalui Sub </a:t>
            </a:r>
            <a:r>
              <a:rPr lang="id-ID" sz="2600" dirty="0">
                <a:solidFill>
                  <a:schemeClr val="bg1"/>
                </a:solidFill>
              </a:rPr>
              <a:t>Bagian </a:t>
            </a:r>
            <a:r>
              <a:rPr lang="id-ID" sz="2600" dirty="0" smtClean="0">
                <a:solidFill>
                  <a:schemeClr val="bg1"/>
                </a:solidFill>
              </a:rPr>
              <a:t>Program;</a:t>
            </a:r>
            <a:endParaRPr lang="id-ID" sz="2600" dirty="0">
              <a:solidFill>
                <a:schemeClr val="bg1"/>
              </a:solidFill>
            </a:endParaRPr>
          </a:p>
          <a:p>
            <a:pPr marL="806450" lvl="0" indent="-447675">
              <a:tabLst>
                <a:tab pos="806450" algn="l"/>
              </a:tabLst>
            </a:pPr>
            <a:r>
              <a:rPr lang="id-ID" sz="2600" dirty="0" smtClean="0">
                <a:solidFill>
                  <a:schemeClr val="bg1"/>
                </a:solidFill>
              </a:rPr>
              <a:t>c.	Untuk SKPD, Kelurahan dan Bagian Umum </a:t>
            </a:r>
            <a:r>
              <a:rPr lang="id-ID" sz="2600" dirty="0">
                <a:solidFill>
                  <a:schemeClr val="bg1"/>
                </a:solidFill>
              </a:rPr>
              <a:t>langsung ke Bagian Organisasi Setda</a:t>
            </a:r>
            <a:r>
              <a:rPr lang="id-ID" sz="2600" dirty="0" smtClean="0">
                <a:solidFill>
                  <a:schemeClr val="bg1"/>
                </a:solidFill>
              </a:rPr>
              <a:t>.</a:t>
            </a:r>
            <a:endParaRPr lang="id-ID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107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B570-EE7A-48E1-AC10-AB964ACC532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04800" y="1056607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Penyerahan </a:t>
            </a:r>
            <a:r>
              <a:rPr lang="id-ID" sz="2800" dirty="0">
                <a:solidFill>
                  <a:schemeClr val="bg1"/>
                </a:solidFill>
              </a:rPr>
              <a:t>hasil survei dalam bentuk </a:t>
            </a:r>
            <a:r>
              <a:rPr lang="id-ID" sz="2800" i="1" dirty="0">
                <a:solidFill>
                  <a:schemeClr val="bg1"/>
                </a:solidFill>
              </a:rPr>
              <a:t>softcopy</a:t>
            </a:r>
            <a:r>
              <a:rPr lang="id-ID" sz="2800" dirty="0">
                <a:solidFill>
                  <a:schemeClr val="bg1"/>
                </a:solidFill>
              </a:rPr>
              <a:t> dikirim ke alamat email : </a:t>
            </a:r>
            <a:endParaRPr lang="id-ID" sz="2800" dirty="0" smtClean="0">
              <a:solidFill>
                <a:schemeClr val="bg1"/>
              </a:solidFill>
            </a:endParaRPr>
          </a:p>
          <a:p>
            <a:r>
              <a:rPr lang="id-ID" sz="2800" b="1" dirty="0" smtClean="0">
                <a:solidFill>
                  <a:srgbClr val="FF0000"/>
                </a:solidFill>
              </a:rPr>
              <a:t>organisasikabmgl@gmail.com</a:t>
            </a:r>
            <a:endParaRPr lang="id-ID" sz="2800" b="1" dirty="0">
              <a:solidFill>
                <a:srgbClr val="FF0000"/>
              </a:solidFill>
            </a:endParaRPr>
          </a:p>
          <a:p>
            <a:r>
              <a:rPr lang="id-ID" sz="2800" dirty="0">
                <a:solidFill>
                  <a:schemeClr val="bg1"/>
                </a:solidFill>
              </a:rPr>
              <a:t>Penyerahan hasil survei paling lambat tanggal </a:t>
            </a:r>
            <a:r>
              <a:rPr lang="id-ID" sz="2800" dirty="0" smtClean="0">
                <a:solidFill>
                  <a:schemeClr val="bg1"/>
                </a:solidFill>
              </a:rPr>
              <a:t>17 Juli 2019</a:t>
            </a:r>
            <a:endParaRPr lang="id-ID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1377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4. Di PUBLIKASIKAN</a:t>
            </a:r>
          </a:p>
          <a:p>
            <a:pPr marL="268288" indent="0">
              <a:buNone/>
            </a:pPr>
            <a:r>
              <a:rPr lang="id-ID" dirty="0" smtClean="0">
                <a:solidFill>
                  <a:schemeClr val="bg1"/>
                </a:solidFill>
              </a:rPr>
              <a:t>  Media cetak atau media online</a:t>
            </a:r>
          </a:p>
          <a:p>
            <a:pPr marL="268288" indent="0">
              <a:buNone/>
            </a:pP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(Minimal ditempel di ruang pelayanan)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6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76200"/>
            <a:ext cx="8763000" cy="6324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600200"/>
            <a:ext cx="8001000" cy="3810000"/>
            <a:chOff x="457200" y="1299882"/>
            <a:chExt cx="8229600" cy="4719918"/>
          </a:xfrm>
        </p:grpSpPr>
        <p:sp>
          <p:nvSpPr>
            <p:cNvPr id="6" name="Rectangle 5"/>
            <p:cNvSpPr/>
            <p:nvPr/>
          </p:nvSpPr>
          <p:spPr>
            <a:xfrm>
              <a:off x="457200" y="1299882"/>
              <a:ext cx="3886200" cy="4527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bg2"/>
                  </a:solidFill>
                </a:rPr>
                <a:t>NILAI IKM</a:t>
              </a:r>
              <a:endParaRPr lang="id-ID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61647" y="1313329"/>
              <a:ext cx="4025153" cy="4392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400" b="1" dirty="0" smtClean="0">
                  <a:solidFill>
                    <a:schemeClr val="bg2"/>
                  </a:solidFill>
                </a:rPr>
                <a:t>NAMA LAYANAN: </a:t>
              </a:r>
              <a:endParaRPr lang="id-ID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752600"/>
              <a:ext cx="3886200" cy="426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bg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61647" y="1752600"/>
              <a:ext cx="4025153" cy="426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600" b="1" dirty="0" smtClean="0">
                  <a:solidFill>
                    <a:schemeClr val="bg2"/>
                  </a:solidFill>
                </a:rPr>
                <a:t>RESPONDEN</a:t>
              </a:r>
            </a:p>
            <a:p>
              <a:pPr algn="ctr"/>
              <a:endParaRPr lang="id-ID" sz="800" b="1" dirty="0">
                <a:solidFill>
                  <a:schemeClr val="bg2"/>
                </a:solidFill>
              </a:endParaRPr>
            </a:p>
            <a:p>
              <a:r>
                <a:rPr lang="id-ID" sz="1400" dirty="0">
                  <a:solidFill>
                    <a:schemeClr val="bg2"/>
                  </a:solidFill>
                </a:rPr>
                <a:t>JUMLAH              :         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endParaRPr lang="id-ID" sz="900" dirty="0">
                <a:solidFill>
                  <a:schemeClr val="bg2"/>
                </a:solidFill>
              </a:endParaRPr>
            </a:p>
            <a:p>
              <a:r>
                <a:rPr lang="id-ID" sz="1400" dirty="0">
                  <a:solidFill>
                    <a:schemeClr val="bg2"/>
                  </a:solidFill>
                </a:rPr>
                <a:t>JENIS KELAMIN : L= ... orang/ P = </a:t>
              </a:r>
              <a:r>
                <a:rPr lang="id-ID" sz="1400" dirty="0" smtClean="0">
                  <a:solidFill>
                    <a:schemeClr val="bg2"/>
                  </a:solidFill>
                </a:rPr>
                <a:t>... orang</a:t>
              </a:r>
            </a:p>
            <a:p>
              <a:endParaRPr lang="id-ID" sz="900" dirty="0">
                <a:solidFill>
                  <a:schemeClr val="bg2"/>
                </a:solidFill>
              </a:endParaRPr>
            </a:p>
            <a:p>
              <a:r>
                <a:rPr lang="id-ID" sz="1400" dirty="0">
                  <a:solidFill>
                    <a:schemeClr val="bg2"/>
                  </a:solidFill>
                </a:rPr>
                <a:t>PENDIDIKAN      : SD    =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endParaRPr lang="id-ID" sz="800" dirty="0">
                <a:solidFill>
                  <a:schemeClr val="bg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bg2"/>
                  </a:solidFill>
                </a:rPr>
                <a:t>                              SMP  =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 dirty="0">
                <a:solidFill>
                  <a:schemeClr val="bg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bg2"/>
                  </a:solidFill>
                </a:rPr>
                <a:t>                              SMA  =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 dirty="0">
                <a:solidFill>
                  <a:schemeClr val="bg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bg2"/>
                  </a:solidFill>
                </a:rPr>
                <a:t>                       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D </a:t>
              </a:r>
              <a:r>
                <a:rPr lang="id-ID" sz="1400" dirty="0">
                  <a:solidFill>
                    <a:schemeClr val="bg2"/>
                  </a:solidFill>
                </a:rPr>
                <a:t>III   =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 dirty="0">
                <a:solidFill>
                  <a:schemeClr val="bg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bg2"/>
                  </a:solidFill>
                </a:rPr>
                <a:t>                              S 1    =       </a:t>
              </a:r>
              <a:r>
                <a:rPr lang="id-ID" sz="1400" dirty="0" smtClean="0">
                  <a:solidFill>
                    <a:schemeClr val="bg2"/>
                  </a:solidFill>
                </a:rPr>
                <a:t>orang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800" dirty="0">
                <a:solidFill>
                  <a:schemeClr val="bg2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400" dirty="0">
                  <a:solidFill>
                    <a:schemeClr val="bg2"/>
                  </a:solidFill>
                </a:rPr>
                <a:t>                              S 2    =       orang</a:t>
              </a:r>
            </a:p>
            <a:p>
              <a:r>
                <a:rPr lang="id-ID" sz="1400" dirty="0" smtClean="0">
                  <a:solidFill>
                    <a:schemeClr val="bg2"/>
                  </a:solidFill>
                </a:rPr>
                <a:t>Periode </a:t>
              </a:r>
              <a:r>
                <a:rPr lang="id-ID" sz="1400" dirty="0">
                  <a:solidFill>
                    <a:schemeClr val="bg2"/>
                  </a:solidFill>
                </a:rPr>
                <a:t>Survey = </a:t>
              </a:r>
              <a:r>
                <a:rPr lang="id-ID" sz="1400" dirty="0" smtClean="0">
                  <a:solidFill>
                    <a:schemeClr val="bg2"/>
                  </a:solidFill>
                </a:rPr>
                <a:t>   ............</a:t>
              </a:r>
              <a:endParaRPr lang="id-ID" sz="1400" dirty="0">
                <a:solidFill>
                  <a:schemeClr val="bg2"/>
                </a:solidFill>
              </a:endParaRPr>
            </a:p>
            <a:p>
              <a:pPr algn="ctr"/>
              <a:endParaRPr lang="id-ID" dirty="0">
                <a:solidFill>
                  <a:schemeClr val="bg2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5562600"/>
            <a:ext cx="80010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300" b="1" dirty="0" smtClean="0">
                <a:solidFill>
                  <a:schemeClr val="bg2"/>
                </a:solidFill>
              </a:rPr>
              <a:t>TERIMAKASIH ATAS PENILAIAN YANG TELAH ANDA BERIKAN</a:t>
            </a:r>
          </a:p>
          <a:p>
            <a:pPr algn="ctr"/>
            <a:r>
              <a:rPr lang="id-ID" sz="1300" b="1" dirty="0" smtClean="0">
                <a:solidFill>
                  <a:schemeClr val="bg2"/>
                </a:solidFill>
              </a:rPr>
              <a:t>MASUKAN ANDA SANGAT BERMANFAAT UNTUK KEMAJUAN UNIT KAMI AGAR TERUS MEMPERBAIKI DAN MENINGKATKAN KUALITAS PELAYANAN BAGI MASYARAKAT </a:t>
            </a:r>
            <a:endParaRPr lang="id-ID" sz="1300" b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825" y="2529870"/>
            <a:ext cx="31241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12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78</a:t>
            </a:r>
            <a:endParaRPr lang="en-US" sz="1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228599"/>
            <a:ext cx="8001000" cy="1230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bg2"/>
                </a:solidFill>
              </a:rPr>
              <a:t>INDEK KEPUASAN MASYARAKAT (IKM)</a:t>
            </a:r>
          </a:p>
          <a:p>
            <a:pPr algn="ctr"/>
            <a:r>
              <a:rPr lang="id-ID" b="1" dirty="0" smtClean="0">
                <a:solidFill>
                  <a:schemeClr val="bg2"/>
                </a:solidFill>
              </a:rPr>
              <a:t>BADAN/ DINAS/ KANTOR .......</a:t>
            </a:r>
          </a:p>
          <a:p>
            <a:pPr algn="ctr"/>
            <a:r>
              <a:rPr lang="id-ID" b="1" dirty="0" smtClean="0">
                <a:solidFill>
                  <a:schemeClr val="bg2"/>
                </a:solidFill>
              </a:rPr>
              <a:t>KABUPATEN MAGELANG </a:t>
            </a:r>
          </a:p>
          <a:p>
            <a:pPr algn="ctr"/>
            <a:r>
              <a:rPr lang="id-ID" b="1" dirty="0" smtClean="0">
                <a:solidFill>
                  <a:schemeClr val="bg2"/>
                </a:solidFill>
              </a:rPr>
              <a:t>TAHUN 2018</a:t>
            </a:r>
            <a:endParaRPr lang="id-ID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0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48855"/>
            <a:ext cx="8229600" cy="46268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33047" y="3276600"/>
            <a:ext cx="2286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7652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48855"/>
            <a:ext cx="8229600" cy="46268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581400" y="3299012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92121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48855"/>
            <a:ext cx="8229600" cy="46268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82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48855"/>
            <a:ext cx="8229600" cy="46268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76600" y="2971800"/>
            <a:ext cx="1524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62808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7200" y="848855"/>
            <a:ext cx="8229600" cy="46268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68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EFEE0-1CDA-433E-9BD7-8869187E691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9719" y="609600"/>
            <a:ext cx="86407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</a:rPr>
              <a:t>LANGKAH-LANGKAH PENYUSUNAN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INDEKS KEPUASAN MASYARAKAT (</a:t>
            </a:r>
            <a:r>
              <a:rPr lang="id-ID" sz="3200" b="1" dirty="0">
                <a:solidFill>
                  <a:schemeClr val="bg1"/>
                </a:solidFill>
              </a:rPr>
              <a:t>IKM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2352686"/>
            <a:ext cx="8153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1813" indent="-531813">
              <a:buFontTx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PERSIAPAN</a:t>
            </a:r>
            <a:endParaRPr lang="en-US" sz="2800" b="1" dirty="0">
              <a:solidFill>
                <a:schemeClr val="bg1"/>
              </a:solidFill>
            </a:endParaRPr>
          </a:p>
          <a:p>
            <a:pPr marL="531813" indent="-531813">
              <a:buFontTx/>
              <a:buAutoNum type="alphaU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531813" indent="-531813">
              <a:buFontTx/>
              <a:buAutoNum type="alphaUcPeriod"/>
            </a:pPr>
            <a:r>
              <a:rPr lang="en-US" sz="2800" b="1" dirty="0" smtClean="0">
                <a:solidFill>
                  <a:schemeClr val="bg1"/>
                </a:solidFill>
              </a:rPr>
              <a:t>PELAKSANAAN </a:t>
            </a:r>
            <a:r>
              <a:rPr lang="en-US" sz="2800" b="1" dirty="0">
                <a:solidFill>
                  <a:schemeClr val="bg1"/>
                </a:solidFill>
              </a:rPr>
              <a:t>PENGUMPULAN DATA</a:t>
            </a:r>
          </a:p>
          <a:p>
            <a:pPr marL="531813" indent="-531813">
              <a:buFontTx/>
              <a:buAutoNum type="alphaU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531813" indent="-531813">
              <a:buFontTx/>
              <a:buAutoNum type="alphaUcPeriod"/>
            </a:pPr>
            <a:r>
              <a:rPr lang="en-US" sz="2800" b="1" dirty="0">
                <a:solidFill>
                  <a:schemeClr val="bg1"/>
                </a:solidFill>
              </a:rPr>
              <a:t>PENGOLAHAN DATA</a:t>
            </a:r>
          </a:p>
          <a:p>
            <a:pPr marL="531813" indent="-531813">
              <a:buFontTx/>
              <a:buAutoNum type="alphaU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531813" indent="-531813">
              <a:buFontTx/>
              <a:buAutoNum type="alphaUcPeriod"/>
            </a:pPr>
            <a:r>
              <a:rPr lang="en-US" sz="2800" b="1" dirty="0">
                <a:solidFill>
                  <a:schemeClr val="bg1"/>
                </a:solidFill>
              </a:rPr>
              <a:t>LAPORAN HASIL PENYUSUNAN INDEKS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6CBA3-26F3-4C6F-AA84-85597C5BE8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WordArt 5"/>
          <p:cNvSpPr>
            <a:spLocks noGrp="1" noChangeArrowheads="1" noChangeShapeType="1" noTextEdit="1"/>
          </p:cNvSpPr>
          <p:nvPr/>
        </p:nvSpPr>
        <p:spPr bwMode="auto">
          <a:xfrm>
            <a:off x="2786063" y="4429128"/>
            <a:ext cx="3786187" cy="928698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buNone/>
            </a:pPr>
            <a:r>
              <a:rPr lang="en-US" sz="4000" kern="10" smtClean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 DELANEY"/>
              </a:rPr>
              <a:t>SELESAI </a:t>
            </a:r>
            <a:endParaRPr lang="en-US" sz="4000" kern="10" dirty="0" smtClean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 DELANEY"/>
            </a:endParaRPr>
          </a:p>
          <a:p>
            <a:pPr algn="ctr">
              <a:buNone/>
            </a:pPr>
            <a:endParaRPr lang="en-US" sz="4000" kern="10" dirty="0">
              <a:ln w="12700">
                <a:solidFill>
                  <a:srgbClr val="FFFF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 DELANEY"/>
            </a:endParaRPr>
          </a:p>
        </p:txBody>
      </p:sp>
      <p:pic>
        <p:nvPicPr>
          <p:cNvPr id="5" name="Picture 14" descr="gunung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7412" y="1524000"/>
            <a:ext cx="25034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PENENTUAN SAMPEL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</a:rPr>
              <a:t>SMPN/SATAP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1. Komite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2. Murid 60%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3. Wali Murid 30 %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4. Tokoh Masyarakat 10 %</a:t>
            </a:r>
          </a:p>
          <a:p>
            <a:endParaRPr lang="id-ID" sz="1600" dirty="0" smtClean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Jumlah Komite : 10 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Populasi/ Jumlah Seluruh Murid (kelas 1 s.d 6) = 200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Sampel Tabel Morgan dan </a:t>
            </a:r>
            <a:r>
              <a:rPr lang="id-ID" sz="1600" dirty="0">
                <a:solidFill>
                  <a:srgbClr val="FF0000"/>
                </a:solidFill>
              </a:rPr>
              <a:t>Krejcie</a:t>
            </a:r>
            <a:r>
              <a:rPr lang="id-ID" sz="1600" dirty="0" smtClean="0">
                <a:solidFill>
                  <a:srgbClr val="FF0000"/>
                </a:solidFill>
              </a:rPr>
              <a:t> = </a:t>
            </a:r>
            <a:r>
              <a:rPr lang="id-ID" sz="1600" b="1" dirty="0" smtClean="0">
                <a:solidFill>
                  <a:srgbClr val="FF0000"/>
                </a:solidFill>
              </a:rPr>
              <a:t>132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Dasar Perhitung = 132 – 10 = 122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Murid = 60% x 122 = 73,2 dibulatkan 73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Wali Murid = 30% x 122 = 36,6 dibulatkan 37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Tokoh Masyarakat = 10% x 122 = 12,2 dibulatkan 12</a:t>
            </a:r>
          </a:p>
          <a:p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466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PENENTUAN SAMPEL</a:t>
            </a:r>
          </a:p>
          <a:p>
            <a:pPr algn="ctr"/>
            <a:r>
              <a:rPr lang="id-ID" dirty="0" smtClean="0">
                <a:solidFill>
                  <a:srgbClr val="FF0000"/>
                </a:solidFill>
              </a:rPr>
              <a:t>SEKOLAH DASAR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1. Komite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2. Murid 45%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3. Wali Murid 45%</a:t>
            </a:r>
          </a:p>
          <a:p>
            <a:r>
              <a:rPr lang="id-ID" sz="2400" dirty="0" smtClean="0">
                <a:solidFill>
                  <a:srgbClr val="FF0000"/>
                </a:solidFill>
              </a:rPr>
              <a:t>4. Tokoh Masyarakat 10 %</a:t>
            </a:r>
          </a:p>
          <a:p>
            <a:endParaRPr lang="id-ID" sz="1600" dirty="0" smtClean="0">
              <a:solidFill>
                <a:srgbClr val="FF0000"/>
              </a:solidFill>
            </a:endParaRPr>
          </a:p>
          <a:p>
            <a:r>
              <a:rPr lang="id-ID" sz="1600" b="1" dirty="0" smtClean="0">
                <a:solidFill>
                  <a:srgbClr val="FF0000"/>
                </a:solidFill>
              </a:rPr>
              <a:t>Contoh: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Jumlah Komite : 8 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Populasi/ Jumlah Seluruh Murid (kelas 1 s.d 6) = 160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Sampel Tabel Morgan dan </a:t>
            </a:r>
            <a:r>
              <a:rPr lang="id-ID" sz="1600" dirty="0">
                <a:solidFill>
                  <a:srgbClr val="FF0000"/>
                </a:solidFill>
              </a:rPr>
              <a:t>Krejcie</a:t>
            </a:r>
            <a:r>
              <a:rPr lang="id-ID" sz="1600" dirty="0" smtClean="0">
                <a:solidFill>
                  <a:srgbClr val="FF0000"/>
                </a:solidFill>
              </a:rPr>
              <a:t> = </a:t>
            </a:r>
            <a:r>
              <a:rPr lang="id-ID" sz="1600" b="1" dirty="0" smtClean="0">
                <a:solidFill>
                  <a:srgbClr val="FF0000"/>
                </a:solidFill>
              </a:rPr>
              <a:t>113</a:t>
            </a:r>
          </a:p>
          <a:p>
            <a:r>
              <a:rPr lang="id-ID" sz="1600" b="1" dirty="0" smtClean="0">
                <a:solidFill>
                  <a:srgbClr val="FF0000"/>
                </a:solidFill>
              </a:rPr>
              <a:t>Dasar Perhitung = 113 – 8 = 105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Murid = 45% x 105 = 47,25 dibulatkan 47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Wali Murid = 45% x 105 = 47,25 dibulatkan 47</a:t>
            </a:r>
          </a:p>
          <a:p>
            <a:r>
              <a:rPr lang="id-ID" sz="1600" dirty="0" smtClean="0">
                <a:solidFill>
                  <a:srgbClr val="FF0000"/>
                </a:solidFill>
              </a:rPr>
              <a:t>Tokoh Masyarakat = 10% x 105 = 10,5 dibulatkan 11</a:t>
            </a:r>
          </a:p>
          <a:p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76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80701-6C4C-4DCB-8BB1-98A2E2AC892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79388" y="571480"/>
            <a:ext cx="86979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1.	PENETAPAN PELAKSANA</a:t>
            </a: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a.	</a:t>
            </a:r>
            <a:r>
              <a:rPr lang="en-US" sz="2000" b="1" dirty="0" err="1">
                <a:solidFill>
                  <a:schemeClr val="bg1"/>
                </a:solidFill>
              </a:rPr>
              <a:t>Dilaksanakan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sendiri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</a:rPr>
              <a:t> UPP.</a:t>
            </a:r>
          </a:p>
          <a:p>
            <a:pPr marL="914400" indent="-914400" algn="just">
              <a:tabLst>
                <a:tab pos="341313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	b.	Surveyor </a:t>
            </a:r>
            <a:r>
              <a:rPr lang="en-US" sz="2000" b="1" dirty="0" err="1" smtClean="0">
                <a:solidFill>
                  <a:schemeClr val="bg1"/>
                </a:solidFill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Pengolah</a:t>
            </a:r>
            <a:r>
              <a:rPr lang="en-US" sz="2000" b="1" dirty="0" smtClean="0">
                <a:solidFill>
                  <a:schemeClr val="bg1"/>
                </a:solidFill>
              </a:rPr>
              <a:t> Data </a:t>
            </a:r>
            <a:r>
              <a:rPr lang="en-US" sz="2000" b="1" dirty="0" err="1" smtClean="0">
                <a:solidFill>
                  <a:schemeClr val="bg1"/>
                </a:solidFill>
              </a:rPr>
              <a:t>ditetapkan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Kepala</a:t>
            </a:r>
            <a:r>
              <a:rPr lang="en-US" sz="2000" b="1" dirty="0" smtClean="0">
                <a:solidFill>
                  <a:schemeClr val="bg1"/>
                </a:solidFill>
              </a:rPr>
              <a:t> SKPD/UPP</a:t>
            </a:r>
          </a:p>
          <a:p>
            <a:pPr marL="896938" indent="-896938" algn="just">
              <a:tabLst>
                <a:tab pos="358775" algn="l"/>
                <a:tab pos="896938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	c.	</a:t>
            </a:r>
            <a:r>
              <a:rPr lang="en-US" sz="2000" b="1" dirty="0" err="1" smtClean="0">
                <a:solidFill>
                  <a:schemeClr val="bg1"/>
                </a:solidFill>
              </a:rPr>
              <a:t>Anggaran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</a:rPr>
              <a:t>operasional dibebankan pada masing-masing UPP/SKPD.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.	PENYIAPAN BAHAN</a:t>
            </a: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a.	</a:t>
            </a:r>
            <a:r>
              <a:rPr lang="en-US" sz="2000" b="1" dirty="0" err="1">
                <a:solidFill>
                  <a:schemeClr val="bg1"/>
                </a:solidFill>
              </a:rPr>
              <a:t>Kuesioner</a:t>
            </a:r>
            <a:endParaRPr lang="en-US" sz="20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b.	</a:t>
            </a:r>
            <a:r>
              <a:rPr lang="en-US" sz="2000" b="1" dirty="0" err="1" smtClean="0">
                <a:solidFill>
                  <a:schemeClr val="bg1"/>
                </a:solidFill>
              </a:rPr>
              <a:t>Aplikasi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pengolahan</a:t>
            </a:r>
            <a:r>
              <a:rPr lang="en-US" sz="2000" b="1" dirty="0" smtClean="0">
                <a:solidFill>
                  <a:schemeClr val="bg1"/>
                </a:solidFill>
              </a:rPr>
              <a:t> data excel.</a:t>
            </a:r>
            <a:endParaRPr lang="en-US" sz="20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3.	PENETAPAN RESPONDEN, LOKASI DAN WAKTU PENGUMPULAN DATA</a:t>
            </a:r>
          </a:p>
          <a:p>
            <a:pPr marL="901700" indent="-901700">
              <a:tabLst>
                <a:tab pos="363538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a.	</a:t>
            </a:r>
            <a:r>
              <a:rPr lang="en-US" sz="2000" b="1" dirty="0" err="1">
                <a:solidFill>
                  <a:schemeClr val="bg1"/>
                </a:solidFill>
              </a:rPr>
              <a:t>Jumlah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Responden</a:t>
            </a:r>
            <a:r>
              <a:rPr lang="id-ID" sz="2000" b="1" dirty="0" smtClean="0">
                <a:solidFill>
                  <a:schemeClr val="bg1"/>
                </a:solidFill>
              </a:rPr>
              <a:t>/ sampel mengacu pada Lampiran II Permenpan 14 Tahun 2017 (</a:t>
            </a:r>
            <a:r>
              <a:rPr lang="id-ID" b="1" dirty="0">
                <a:solidFill>
                  <a:schemeClr val="bg1"/>
                </a:solidFill>
              </a:rPr>
              <a:t>Sampel Morgan dan </a:t>
            </a:r>
            <a:r>
              <a:rPr lang="id-ID" b="1" dirty="0" smtClean="0">
                <a:solidFill>
                  <a:schemeClr val="bg1"/>
                </a:solidFill>
              </a:rPr>
              <a:t>Krejcie)</a:t>
            </a:r>
          </a:p>
          <a:p>
            <a:pPr marL="901700">
              <a:tabLst>
                <a:tab pos="363538" algn="l"/>
              </a:tabLst>
            </a:pPr>
            <a:r>
              <a:rPr lang="id-ID" altLang="zh-CN" b="1" dirty="0" smtClean="0">
                <a:solidFill>
                  <a:schemeClr val="bg1"/>
                </a:solidFill>
                <a:ea typeface="SimSun" pitchFamily="2" charset="-122"/>
                <a:sym typeface="Wingdings" pitchFamily="2" charset="2"/>
              </a:rPr>
              <a:t>Bagi SKPD/ Unit yang kesulitan menghitung populasi maka jumlah responden minimal 100 orang</a:t>
            </a:r>
            <a:endParaRPr lang="en-US" altLang="zh-CN" dirty="0">
              <a:solidFill>
                <a:schemeClr val="bg1"/>
              </a:solidFill>
              <a:ea typeface="SimSun" pitchFamily="2" charset="-122"/>
              <a:sym typeface="Wingdings" pitchFamily="2" charset="2"/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altLang="zh-CN" dirty="0">
                <a:solidFill>
                  <a:schemeClr val="bg1"/>
                </a:solidFill>
                <a:ea typeface="SimSun" pitchFamily="2" charset="-122"/>
                <a:sym typeface="Wingdings" pitchFamily="2" charset="2"/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b.	</a:t>
            </a:r>
            <a:r>
              <a:rPr lang="en-US" sz="2000" b="1" dirty="0" err="1">
                <a:solidFill>
                  <a:schemeClr val="bg1"/>
                </a:solidFill>
              </a:rPr>
              <a:t>Lokasi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Waktu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Pengumpulan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Data (di UPP)</a:t>
            </a:r>
            <a:endParaRPr lang="id-ID" sz="2000" b="1" dirty="0" smtClean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10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4.</a:t>
            </a:r>
            <a:r>
              <a:rPr lang="en-US" sz="2000" b="1" dirty="0">
                <a:solidFill>
                  <a:schemeClr val="bg1"/>
                </a:solidFill>
              </a:rPr>
              <a:t>	PENYUSUNAN </a:t>
            </a:r>
            <a:r>
              <a:rPr lang="en-US" sz="2000" b="1" dirty="0" smtClean="0">
                <a:solidFill>
                  <a:schemeClr val="bg1"/>
                </a:solidFill>
              </a:rPr>
              <a:t>JADWAL  (</a:t>
            </a:r>
            <a:r>
              <a:rPr lang="id-ID" sz="2000" b="1" dirty="0" smtClean="0">
                <a:solidFill>
                  <a:schemeClr val="bg1"/>
                </a:solidFill>
              </a:rPr>
              <a:t>April – Juni </a:t>
            </a:r>
            <a:r>
              <a:rPr lang="en-US" sz="2000" b="1" dirty="0" smtClean="0">
                <a:solidFill>
                  <a:schemeClr val="bg1"/>
                </a:solidFill>
              </a:rPr>
              <a:t>201</a:t>
            </a:r>
            <a:r>
              <a:rPr lang="id-ID" sz="2000" b="1" dirty="0" smtClean="0">
                <a:solidFill>
                  <a:schemeClr val="bg1"/>
                </a:solidFill>
              </a:rPr>
              <a:t>9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dirty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9388" y="65088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en-US" sz="2400" b="1" dirty="0" smtClean="0">
                <a:solidFill>
                  <a:schemeClr val="bg1"/>
                </a:solidFill>
              </a:rPr>
              <a:t>PERSIAPAN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8750" y="6713538"/>
            <a:ext cx="741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800">
                <a:hlinkClick r:id="" action="ppaction://noaction"/>
              </a:rPr>
              <a:t>Backl    </a:t>
            </a:r>
            <a:r>
              <a:rPr lang="id-ID" sz="800"/>
              <a:t>next</a:t>
            </a:r>
            <a:endParaRPr lang="en-US" sz="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A4C02-F5FD-4644-AD68-FE95DE552FC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90600" y="1268413"/>
            <a:ext cx="76961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just">
              <a:tabLst>
                <a:tab pos="355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1.	</a:t>
            </a:r>
            <a:r>
              <a:rPr lang="en-US" sz="2800" b="1" dirty="0" err="1">
                <a:solidFill>
                  <a:schemeClr val="bg1"/>
                </a:solidFill>
              </a:rPr>
              <a:t>Pengumpulan</a:t>
            </a:r>
            <a:r>
              <a:rPr lang="en-US" sz="2800" b="1" dirty="0">
                <a:solidFill>
                  <a:schemeClr val="bg1"/>
                </a:solidFill>
              </a:rPr>
              <a:t> Data</a:t>
            </a:r>
          </a:p>
          <a:p>
            <a:pPr marL="355600" indent="-355600" algn="just">
              <a:tabLst>
                <a:tab pos="9017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b="1" dirty="0" err="1">
                <a:solidFill>
                  <a:schemeClr val="bg1"/>
                </a:solidFill>
              </a:rPr>
              <a:t>terhadap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10 </a:t>
            </a:r>
            <a:r>
              <a:rPr lang="en-US" sz="2800" b="1" dirty="0" err="1">
                <a:solidFill>
                  <a:schemeClr val="bg1"/>
                </a:solidFill>
              </a:rPr>
              <a:t>unsur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pelayanan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telah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ditetapkan</a:t>
            </a:r>
            <a:endParaRPr lang="en-US" sz="28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800" b="1" dirty="0">
              <a:solidFill>
                <a:schemeClr val="bg1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2.	</a:t>
            </a:r>
            <a:r>
              <a:rPr lang="en-US" sz="2800" b="1" dirty="0" err="1">
                <a:solidFill>
                  <a:schemeClr val="bg1"/>
                </a:solidFill>
              </a:rPr>
              <a:t>Pengisian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Kuesioner</a:t>
            </a:r>
            <a:endParaRPr lang="en-US" sz="2800" b="1" dirty="0">
              <a:solidFill>
                <a:schemeClr val="bg1"/>
              </a:solidFill>
            </a:endParaRPr>
          </a:p>
          <a:p>
            <a:pPr marL="896938" indent="-896938" algn="just">
              <a:tabLst>
                <a:tab pos="358775" algn="l"/>
                <a:tab pos="896938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a.	</a:t>
            </a:r>
            <a:r>
              <a:rPr lang="en-US" sz="2800" b="1" dirty="0" err="1">
                <a:solidFill>
                  <a:schemeClr val="bg1"/>
                </a:solidFill>
              </a:rPr>
              <a:t>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Responden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id-ID" altLang="zh-CN" sz="2800" b="1" dirty="0">
                <a:solidFill>
                  <a:schemeClr val="bg1"/>
                </a:solidFill>
                <a:sym typeface="Wingdings" pitchFamily="2" charset="2"/>
              </a:rPr>
              <a:t>hasilnya dikumpulkan </a:t>
            </a:r>
            <a:r>
              <a:rPr lang="id-ID" altLang="zh-CN" sz="2800" b="1" dirty="0" smtClean="0">
                <a:solidFill>
                  <a:schemeClr val="bg1"/>
                </a:solidFill>
                <a:sym typeface="Wingdings" pitchFamily="2" charset="2"/>
              </a:rPr>
              <a:t>di</a:t>
            </a:r>
            <a:r>
              <a:rPr lang="en-US" altLang="zh-CN" sz="2800" b="1" dirty="0" smtClean="0">
                <a:solidFill>
                  <a:schemeClr val="bg1"/>
                </a:solidFill>
                <a:ea typeface="SimSun" pitchFamily="2" charset="-122"/>
                <a:sym typeface="Wingdings" pitchFamily="2" charset="2"/>
              </a:rPr>
              <a:t> </a:t>
            </a:r>
            <a:r>
              <a:rPr lang="id-ID" altLang="zh-CN" sz="2800" b="1" dirty="0" smtClean="0">
                <a:solidFill>
                  <a:schemeClr val="bg1"/>
                </a:solidFill>
                <a:sym typeface="Wingdings" pitchFamily="2" charset="2"/>
              </a:rPr>
              <a:t>tempat </a:t>
            </a:r>
            <a:r>
              <a:rPr lang="id-ID" altLang="zh-CN" sz="2800" b="1" dirty="0">
                <a:solidFill>
                  <a:schemeClr val="bg1"/>
                </a:solidFill>
                <a:sym typeface="Wingdings" pitchFamily="2" charset="2"/>
              </a:rPr>
              <a:t>yang telah </a:t>
            </a:r>
            <a:r>
              <a:rPr lang="id-ID" altLang="zh-CN" sz="2800" b="1" dirty="0" smtClean="0">
                <a:solidFill>
                  <a:schemeClr val="bg1"/>
                </a:solidFill>
                <a:sym typeface="Wingdings" pitchFamily="2" charset="2"/>
              </a:rPr>
              <a:t>disediakan.</a:t>
            </a:r>
            <a:r>
              <a:rPr lang="en-US" altLang="zh-CN" sz="2800" dirty="0" smtClean="0">
                <a:solidFill>
                  <a:schemeClr val="bg1"/>
                </a:solidFill>
                <a:ea typeface="SimSun" pitchFamily="2" charset="-122"/>
                <a:sym typeface="Wingdings" pitchFamily="2" charset="2"/>
              </a:rPr>
              <a:t> </a:t>
            </a:r>
            <a:endParaRPr lang="id-ID" altLang="zh-CN" sz="2800" dirty="0">
              <a:solidFill>
                <a:schemeClr val="bg1"/>
              </a:solidFill>
              <a:sym typeface="Wingdings" pitchFamily="2" charset="2"/>
            </a:endParaRPr>
          </a:p>
          <a:p>
            <a:pPr marL="896938" indent="-896938" algn="just">
              <a:tabLst>
                <a:tab pos="358775" algn="l"/>
                <a:tab pos="896938" algn="l"/>
              </a:tabLst>
            </a:pPr>
            <a:endParaRPr lang="en-US" sz="2800" b="1" dirty="0">
              <a:solidFill>
                <a:schemeClr val="bg1"/>
              </a:solidFill>
            </a:endParaRPr>
          </a:p>
          <a:p>
            <a:pPr marL="896938" indent="-896938" algn="just">
              <a:tabLst>
                <a:tab pos="358775" algn="l"/>
                <a:tab pos="896938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b.	</a:t>
            </a:r>
            <a:r>
              <a:rPr lang="en-US" sz="2800" b="1" dirty="0" err="1">
                <a:solidFill>
                  <a:schemeClr val="bg1"/>
                </a:solidFill>
              </a:rPr>
              <a:t>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Pencacah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melalui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wawancara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79388" y="234950"/>
            <a:ext cx="86407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B.      PELAKSANAAN PENGUMPULAN DATA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F1900-D803-4086-AAF4-278E0F1A756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50813" y="15875"/>
            <a:ext cx="86995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tabLst>
                <a:tab pos="-731838" algn="l"/>
                <a:tab pos="-457200" algn="l"/>
                <a:tab pos="0" algn="l"/>
                <a:tab pos="206375" algn="l"/>
                <a:tab pos="295275" algn="l"/>
                <a:tab pos="457200" algn="l"/>
                <a:tab pos="563563" algn="l"/>
                <a:tab pos="742950" algn="l"/>
              </a:tabLst>
            </a:pP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U</a:t>
            </a:r>
            <a:r>
              <a:rPr lang="id-ID" sz="2400" b="1" dirty="0">
                <a:solidFill>
                  <a:schemeClr val="bg1"/>
                </a:solidFill>
                <a:cs typeface="Times New Roman" pitchFamily="18" charset="0"/>
              </a:rPr>
              <a:t>nsur dalam kuesioner, untuk mengetahui kinerja unit pelayanan instansi pemerintah meliputi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id-ID" sz="24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434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23305"/>
              </p:ext>
            </p:extLst>
          </p:nvPr>
        </p:nvGraphicFramePr>
        <p:xfrm>
          <a:off x="0" y="981075"/>
          <a:ext cx="9083675" cy="5440680"/>
        </p:xfrm>
        <a:graphic>
          <a:graphicData uri="http://schemas.openxmlformats.org/drawingml/2006/table">
            <a:tbl>
              <a:tblPr/>
              <a:tblGrid>
                <a:gridCol w="468313"/>
                <a:gridCol w="8615362"/>
              </a:tblGrid>
              <a:tr h="49466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2.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3.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4.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Persyaratan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Yaitu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syarat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harus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dipenuhi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dalam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pengurusan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suatu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jenis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baik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persyaratan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teknis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maupun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administratif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Sistem, Mekanisme dan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Prosedur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tata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cara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dibakukan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bagi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pemberi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penerima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termasuk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pengaduan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Waktu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Pelayanan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jangka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waktu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diperlukan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untuk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menyelesaikan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seluruh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proses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dari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setiap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jenis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Biaya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Tarif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yaitu 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ongkos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dikenakan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kepada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penerima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dalam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mengurus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/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atau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memperoleh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dari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penyelenggara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besarnya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ditetapkan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berdasarkan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kesepakatan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antara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penyelenggara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dan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masyarakat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.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04"/>
            <a:ext cx="2471738" cy="342900"/>
          </a:xfrm>
        </p:spPr>
        <p:txBody>
          <a:bodyPr/>
          <a:lstStyle/>
          <a:p>
            <a:pPr algn="l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LANJUTAN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C3269-652C-42C3-9DEE-E4B798D08A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536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90592"/>
              </p:ext>
            </p:extLst>
          </p:nvPr>
        </p:nvGraphicFramePr>
        <p:xfrm>
          <a:off x="-252413" y="571480"/>
          <a:ext cx="9399588" cy="6586728"/>
        </p:xfrm>
        <a:graphic>
          <a:graphicData uri="http://schemas.openxmlformats.org/drawingml/2006/table">
            <a:tbl>
              <a:tblPr/>
              <a:tblGrid>
                <a:gridCol w="785813"/>
                <a:gridCol w="8613775"/>
              </a:tblGrid>
              <a:tr h="56165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5.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6.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7.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8.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9.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10.</a:t>
                      </a: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id-ID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  <a:defRPr/>
                      </a:pPr>
                      <a:r>
                        <a:rPr kumimoji="0" lang="en-US" altLang="zh-CN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Produk</a:t>
                      </a:r>
                      <a:r>
                        <a:rPr kumimoji="0" lang="en-US" altLang="zh-CN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Spesifikasi</a:t>
                      </a:r>
                      <a:r>
                        <a:rPr kumimoji="0" lang="en-US" altLang="zh-CN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Jenis</a:t>
                      </a:r>
                      <a:r>
                        <a:rPr kumimoji="0" lang="en-US" altLang="zh-CN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Yaitu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hasil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pelayanan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yang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diberikan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diterima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sesuai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dengan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ketentuan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yang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telah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ditetapkan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Produk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pelayanan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merupakan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hasil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dari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setiap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spesifikasi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jenis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pelayanan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id-ID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Kompetensi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Pelaksana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kemampuan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yang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harus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dimiliki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oleh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pelaksana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meliputi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pengetahuan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keahlian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ketrampilan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pengalaman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Perilaku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Pelaksana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sikap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petugas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dalam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memberikan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Penanganan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Pengaduan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tata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cara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pelaksanaan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pengaduan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tindak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lanjut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Sarana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dan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Prasarana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Sarana: segala sesuatu yang dapat dipakai sebagai alat dalam mencapai maksud dan tujuan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id-ID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Prasarana: segara sesuatu yang merupakan penunjang utama terselenggaranya suatu proses.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id-ID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Maklumat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pelayanan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r>
                        <a:rPr kumimoji="0" lang="id-ID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yaitu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merupakan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pernyataan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kesanggupan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kewajiban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penyelenggara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untuk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melaksanakan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sesuai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dengan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standar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altLang="zh-CN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pelayanan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  <a:r>
                        <a:rPr kumimoji="0" lang="en-US" altLang="zh-CN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itchFamily="2" charset="-122"/>
                          <a:cs typeface="Arial" charset="0"/>
                        </a:rPr>
                        <a:t>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731838" algn="l"/>
                          <a:tab pos="-457200" algn="l"/>
                          <a:tab pos="0" algn="l"/>
                          <a:tab pos="206375" algn="l"/>
                          <a:tab pos="295275" algn="l"/>
                          <a:tab pos="457200" algn="l"/>
                          <a:tab pos="563563" algn="l"/>
                          <a:tab pos="742950" algn="l"/>
                        </a:tabLst>
                      </a:pPr>
                      <a:endParaRPr kumimoji="0" lang="en-US" altLang="zh-C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89F8-A891-471A-B6CC-7351970173E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23850" y="642959"/>
            <a:ext cx="85534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tabLst>
                <a:tab pos="3556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1.	</a:t>
            </a:r>
            <a:r>
              <a:rPr lang="en-US" sz="2000" b="1" dirty="0" err="1">
                <a:solidFill>
                  <a:schemeClr val="bg1"/>
                </a:solidFill>
              </a:rPr>
              <a:t>Metode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Pengolahan</a:t>
            </a:r>
            <a:r>
              <a:rPr lang="en-US" sz="2000" b="1" dirty="0">
                <a:solidFill>
                  <a:schemeClr val="bg1"/>
                </a:solidFill>
              </a:rPr>
              <a:t> Data</a:t>
            </a: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355600" indent="-355600" algn="just">
              <a:tabLst>
                <a:tab pos="355600" algn="l"/>
              </a:tabLst>
            </a:pPr>
            <a:endParaRPr lang="en-US" sz="2000" b="1" dirty="0">
              <a:solidFill>
                <a:srgbClr val="99CCFF"/>
              </a:solidFill>
            </a:endParaRPr>
          </a:p>
          <a:p>
            <a:pPr marL="992188" lvl="1" indent="-457200">
              <a:tabLst>
                <a:tab pos="355600" algn="l"/>
              </a:tabLst>
            </a:pPr>
            <a:r>
              <a:rPr lang="id-ID" b="1" dirty="0">
                <a:solidFill>
                  <a:schemeClr val="bg1"/>
                </a:solidFill>
              </a:rPr>
              <a:t>Terhadap</a:t>
            </a:r>
            <a:r>
              <a:rPr lang="en-US" b="1" dirty="0">
                <a:solidFill>
                  <a:schemeClr val="bg1"/>
                </a:solidFill>
              </a:rPr>
              <a:t> unit </a:t>
            </a:r>
            <a:r>
              <a:rPr lang="en-US" b="1" dirty="0" err="1">
                <a:solidFill>
                  <a:schemeClr val="bg1"/>
                </a:solidFill>
              </a:rPr>
              <a:t>pelayanan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id-ID" b="1" dirty="0">
                <a:solidFill>
                  <a:schemeClr val="bg1"/>
                </a:solidFill>
              </a:rPr>
              <a:t>yang </a:t>
            </a:r>
            <a:r>
              <a:rPr lang="en-US" b="1" dirty="0" err="1">
                <a:solidFill>
                  <a:schemeClr val="bg1"/>
                </a:solidFill>
              </a:rPr>
              <a:t>mempunyai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karakteristik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berbeda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endParaRPr lang="id-ID" b="1" dirty="0">
              <a:solidFill>
                <a:schemeClr val="bg1"/>
              </a:solidFill>
            </a:endParaRPr>
          </a:p>
          <a:p>
            <a:pPr marL="992188" lvl="1" indent="-457200">
              <a:tabLst>
                <a:tab pos="355600" algn="l"/>
              </a:tabLst>
            </a:pPr>
            <a:r>
              <a:rPr lang="en-US" b="1" dirty="0" err="1">
                <a:solidFill>
                  <a:schemeClr val="bg1"/>
                </a:solidFill>
              </a:rPr>
              <a:t>beda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dimungkinkan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992188" lvl="1" indent="-457200">
              <a:tabLst>
                <a:tab pos="355600" algn="l"/>
              </a:tabLst>
            </a:pPr>
            <a:r>
              <a:rPr lang="id-ID" b="1" dirty="0">
                <a:solidFill>
                  <a:schemeClr val="bg1"/>
                </a:solidFill>
              </a:rPr>
              <a:t>a.   </a:t>
            </a:r>
            <a:r>
              <a:rPr lang="en-US" b="1" dirty="0" err="1">
                <a:solidFill>
                  <a:schemeClr val="bg1"/>
                </a:solidFill>
              </a:rPr>
              <a:t>Menambah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unsur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dianggap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relevan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endParaRPr lang="en-US" altLang="zh-CN" b="1" dirty="0">
              <a:solidFill>
                <a:schemeClr val="bg1"/>
              </a:solidFill>
              <a:ea typeface="SimSun" pitchFamily="2" charset="-122"/>
            </a:endParaRPr>
          </a:p>
          <a:p>
            <a:pPr marL="355600" indent="-355600">
              <a:tabLst>
                <a:tab pos="355600" algn="l"/>
              </a:tabLst>
            </a:pPr>
            <a:r>
              <a:rPr lang="id-ID" altLang="zh-CN" b="1" dirty="0">
                <a:solidFill>
                  <a:schemeClr val="bg1"/>
                </a:solidFill>
              </a:rPr>
              <a:t>        b.  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Memberikan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bobot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yang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berbeda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terhadap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ea typeface="SimSun" pitchFamily="2" charset="-122"/>
              </a:rPr>
              <a:t>10 (</a:t>
            </a:r>
            <a:r>
              <a:rPr lang="en-US" altLang="zh-CN" b="1" dirty="0" err="1" smtClean="0">
                <a:solidFill>
                  <a:schemeClr val="bg1"/>
                </a:solidFill>
                <a:ea typeface="SimSun" pitchFamily="2" charset="-122"/>
              </a:rPr>
              <a:t>sepuluh</a:t>
            </a:r>
            <a:r>
              <a:rPr lang="en-US" altLang="zh-CN" b="1" dirty="0" smtClean="0">
                <a:solidFill>
                  <a:schemeClr val="bg1"/>
                </a:solidFill>
                <a:ea typeface="SimSun" pitchFamily="2" charset="-122"/>
              </a:rPr>
              <a:t>)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unsur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id-ID" altLang="zh-CN" b="1" dirty="0">
              <a:solidFill>
                <a:schemeClr val="bg1"/>
              </a:solidFill>
            </a:endParaRPr>
          </a:p>
          <a:p>
            <a:pPr marL="355600" indent="-355600">
              <a:tabLst>
                <a:tab pos="355600" algn="l"/>
              </a:tabLst>
            </a:pPr>
            <a:r>
              <a:rPr lang="id-ID" altLang="zh-CN" b="1" dirty="0">
                <a:solidFill>
                  <a:schemeClr val="bg1"/>
                </a:solidFill>
              </a:rPr>
              <a:t>               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yang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dominan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dalam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unit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pelayanan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,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dengan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catatan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jumlah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bobot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id-ID" altLang="zh-CN" b="1" dirty="0">
              <a:solidFill>
                <a:schemeClr val="bg1"/>
              </a:solidFill>
            </a:endParaRPr>
          </a:p>
          <a:p>
            <a:pPr marL="355600" indent="-355600">
              <a:tabLst>
                <a:tab pos="355600" algn="l"/>
              </a:tabLst>
            </a:pPr>
            <a:r>
              <a:rPr lang="id-ID" altLang="zh-CN" b="1" dirty="0">
                <a:solidFill>
                  <a:schemeClr val="bg1"/>
                </a:solidFill>
              </a:rPr>
              <a:t>              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seluruh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unsur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ea typeface="SimSun" pitchFamily="2" charset="-122"/>
              </a:rPr>
              <a:t>tetap</a:t>
            </a:r>
            <a:r>
              <a:rPr lang="en-US" altLang="zh-CN" b="1" dirty="0">
                <a:solidFill>
                  <a:schemeClr val="bg1"/>
                </a:solidFill>
                <a:ea typeface="SimSun" pitchFamily="2" charset="-122"/>
              </a:rPr>
              <a:t> 1.</a:t>
            </a:r>
            <a:r>
              <a:rPr lang="en-US" altLang="zh-CN" dirty="0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79388" y="65088"/>
            <a:ext cx="453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C.      PENGOLAHAN DATA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089025" y="1071563"/>
            <a:ext cx="66976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/>
              <a:t>Bobot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      =     </a:t>
            </a:r>
            <a:r>
              <a:rPr lang="en-US" u="sng" dirty="0" err="1"/>
              <a:t>Jumlah</a:t>
            </a:r>
            <a:r>
              <a:rPr lang="en-US" u="sng" dirty="0"/>
              <a:t> </a:t>
            </a:r>
            <a:r>
              <a:rPr lang="en-US" u="sng" dirty="0" err="1"/>
              <a:t>bobot</a:t>
            </a:r>
            <a:r>
              <a:rPr lang="en-US" dirty="0"/>
              <a:t>  =  </a:t>
            </a:r>
            <a:r>
              <a:rPr lang="en-US" u="sng" dirty="0"/>
              <a:t>1 </a:t>
            </a:r>
            <a:r>
              <a:rPr lang="en-US" dirty="0"/>
              <a:t>   =  </a:t>
            </a:r>
            <a:r>
              <a:rPr lang="en-US" dirty="0" smtClean="0"/>
              <a:t>0,1</a:t>
            </a:r>
            <a:endParaRPr lang="en-US" dirty="0"/>
          </a:p>
          <a:p>
            <a:r>
              <a:rPr lang="en-US" dirty="0" err="1"/>
              <a:t>tertimbang</a:t>
            </a:r>
            <a:r>
              <a:rPr lang="en-US" dirty="0"/>
              <a:t>                          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    </a:t>
            </a:r>
            <a:r>
              <a:rPr lang="en-US" dirty="0" smtClean="0"/>
              <a:t>10  </a:t>
            </a:r>
            <a:endParaRPr lang="en-US" dirty="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4094163" y="2857500"/>
            <a:ext cx="4510087" cy="154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900" b="1" dirty="0">
                <a:solidFill>
                  <a:srgbClr val="000099"/>
                </a:solidFill>
              </a:rPr>
              <a:t>IKM Unit </a:t>
            </a:r>
            <a:r>
              <a:rPr lang="en-US" sz="1900" b="1" dirty="0" err="1">
                <a:solidFill>
                  <a:srgbClr val="000099"/>
                </a:solidFill>
              </a:rPr>
              <a:t>Pelayanan</a:t>
            </a:r>
            <a:r>
              <a:rPr lang="en-US" sz="1900" b="1" dirty="0">
                <a:solidFill>
                  <a:srgbClr val="000099"/>
                </a:solidFill>
              </a:rPr>
              <a:t> X 25</a:t>
            </a:r>
          </a:p>
          <a:p>
            <a:pPr algn="ctr"/>
            <a:endParaRPr lang="en-US" sz="1000" dirty="0"/>
          </a:p>
          <a:p>
            <a:pPr algn="ctr"/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endParaRPr lang="en-US" dirty="0"/>
          </a:p>
          <a:p>
            <a:pPr algn="ctr"/>
            <a:r>
              <a:rPr lang="en-US" sz="1000" dirty="0"/>
              <a:t> </a:t>
            </a:r>
          </a:p>
          <a:p>
            <a:pPr algn="ctr"/>
            <a:r>
              <a:rPr lang="en-US" sz="1900" b="1" dirty="0">
                <a:solidFill>
                  <a:srgbClr val="000099"/>
                </a:solidFill>
              </a:rPr>
              <a:t>IKM Unit </a:t>
            </a:r>
            <a:r>
              <a:rPr lang="en-US" sz="1900" b="1" dirty="0" err="1">
                <a:solidFill>
                  <a:srgbClr val="000099"/>
                </a:solidFill>
              </a:rPr>
              <a:t>Pelayanan</a:t>
            </a:r>
            <a:r>
              <a:rPr lang="en-US" sz="1900" b="1" dirty="0">
                <a:solidFill>
                  <a:srgbClr val="000099"/>
                </a:solidFill>
              </a:rPr>
              <a:t> = </a:t>
            </a:r>
            <a:r>
              <a:rPr lang="en-US" sz="1900" b="1" u="sng" dirty="0" err="1">
                <a:solidFill>
                  <a:srgbClr val="000099"/>
                </a:solidFill>
              </a:rPr>
              <a:t>Nilai</a:t>
            </a:r>
            <a:r>
              <a:rPr lang="en-US" sz="1900" b="1" u="sng" dirty="0">
                <a:solidFill>
                  <a:srgbClr val="000099"/>
                </a:solidFill>
              </a:rPr>
              <a:t> IKM</a:t>
            </a:r>
            <a:r>
              <a:rPr lang="en-US" sz="1900" b="1" dirty="0">
                <a:solidFill>
                  <a:srgbClr val="000099"/>
                </a:solidFill>
              </a:rPr>
              <a:t>  x 100</a:t>
            </a:r>
          </a:p>
          <a:p>
            <a:pPr algn="ctr"/>
            <a:r>
              <a:rPr lang="en-US" sz="1900" b="1" dirty="0">
                <a:solidFill>
                  <a:srgbClr val="000099"/>
                </a:solidFill>
              </a:rPr>
              <a:t>                         4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1090613" y="2000250"/>
            <a:ext cx="662463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IKM =   </a:t>
            </a:r>
            <a:r>
              <a:rPr lang="en-US" u="sng"/>
              <a:t>Total dari nilai persepsi per unsur</a:t>
            </a:r>
            <a:r>
              <a:rPr lang="en-US"/>
              <a:t> x Nilai penimbang</a:t>
            </a:r>
          </a:p>
          <a:p>
            <a:pPr algn="ctr"/>
            <a:r>
              <a:rPr lang="en-US"/>
              <a:t>Total responden yang mengisi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28625" y="2857500"/>
            <a:ext cx="3282950" cy="147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Interpretasi nilai IKM yaitu antara 25 – 100 maka hasil penilaian dikonversikan dengan nilai dasar 25, dengan rumus</a:t>
            </a:r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3686175" y="3492500"/>
            <a:ext cx="647700" cy="360363"/>
          </a:xfrm>
          <a:prstGeom prst="rightArrow">
            <a:avLst>
              <a:gd name="adj1" fmla="val 50000"/>
              <a:gd name="adj2" fmla="val 449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F198-629C-4B1F-9095-24E0FBAF081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895350" y="1001713"/>
            <a:ext cx="7924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Tabel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: 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Nilai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Persepsi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, Interval IKM,  Interval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Konversi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 IKM,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Mutu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Pelayanan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dan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Kinerja</a:t>
            </a:r>
            <a:r>
              <a:rPr lang="en-US" b="1" dirty="0">
                <a:solidFill>
                  <a:schemeClr val="bg1"/>
                </a:solidFill>
                <a:ea typeface="SimSun" pitchFamily="2" charset="-122"/>
              </a:rPr>
              <a:t> Unit </a:t>
            </a:r>
            <a:r>
              <a:rPr lang="en-US" b="1" dirty="0" err="1">
                <a:solidFill>
                  <a:schemeClr val="bg1"/>
                </a:solidFill>
                <a:ea typeface="SimSun" pitchFamily="2" charset="-122"/>
              </a:rPr>
              <a:t>Pelayanan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0" hangingPunct="0"/>
            <a:endParaRPr lang="en-US" b="1" dirty="0"/>
          </a:p>
        </p:txBody>
      </p:sp>
      <p:graphicFrame>
        <p:nvGraphicFramePr>
          <p:cNvPr id="18962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43467"/>
              </p:ext>
            </p:extLst>
          </p:nvPr>
        </p:nvGraphicFramePr>
        <p:xfrm>
          <a:off x="609600" y="1836424"/>
          <a:ext cx="8093075" cy="2878377"/>
        </p:xfrm>
        <a:graphic>
          <a:graphicData uri="http://schemas.openxmlformats.org/drawingml/2006/table">
            <a:tbl>
              <a:tblPr/>
              <a:tblGrid>
                <a:gridCol w="1004218"/>
                <a:gridCol w="2119982"/>
                <a:gridCol w="2133600"/>
                <a:gridCol w="1600200"/>
                <a:gridCol w="1235075"/>
              </a:tblGrid>
              <a:tr h="75611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NILAI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PERSEPSI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NILAI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INTERVAL IKM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NILAI INTERVAL KONVERSI IKM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MUTU PELAYAN</a:t>
                      </a: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AN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KINERJA UNIT PELAYANAN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Permenpan 14 tahun 2017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Permenpan 14 tahun 2017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 – 2,5996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25,00 – 64,99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Tidak baik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2,60 – 3,064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65,00 – 76,60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C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Kurang baik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3,0644 - 3,532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76,61 – 88,30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B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Baik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4</a:t>
                      </a: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3,5324 – 4,00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88,31 – 100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Sangat baik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7" name="Rectangle 178"/>
          <p:cNvSpPr>
            <a:spLocks noChangeArrowheads="1"/>
          </p:cNvSpPr>
          <p:nvPr/>
        </p:nvSpPr>
        <p:spPr bwMode="auto">
          <a:xfrm>
            <a:off x="395288" y="469900"/>
            <a:ext cx="839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1.</a:t>
            </a:r>
            <a:r>
              <a:rPr lang="id-ID" b="1" dirty="0">
                <a:solidFill>
                  <a:schemeClr val="bg1"/>
                </a:solidFill>
              </a:rPr>
              <a:t>   </a:t>
            </a:r>
            <a:r>
              <a:rPr lang="en-US" b="1" dirty="0" err="1">
                <a:solidFill>
                  <a:schemeClr val="bg1"/>
                </a:solidFill>
              </a:rPr>
              <a:t>Metode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Pengolahan</a:t>
            </a:r>
            <a:r>
              <a:rPr lang="en-US" b="1" dirty="0">
                <a:solidFill>
                  <a:schemeClr val="bg1"/>
                </a:solidFill>
              </a:rPr>
              <a:t> Data</a:t>
            </a:r>
            <a:r>
              <a:rPr lang="id-ID" b="1" dirty="0">
                <a:solidFill>
                  <a:schemeClr val="bg1"/>
                </a:solidFill>
              </a:rPr>
              <a:t>          </a:t>
            </a:r>
            <a:r>
              <a:rPr lang="id-ID" sz="1600" i="1" dirty="0">
                <a:solidFill>
                  <a:schemeClr val="bg1"/>
                </a:solidFill>
              </a:rPr>
              <a:t>................................................................. </a:t>
            </a:r>
            <a:r>
              <a:rPr lang="id-ID" sz="1600" i="1" dirty="0">
                <a:solidFill>
                  <a:srgbClr val="99CCFF"/>
                </a:solidFill>
              </a:rPr>
              <a:t>lanjutan</a:t>
            </a:r>
            <a:endParaRPr lang="en-US" sz="1600" i="1" dirty="0">
              <a:solidFill>
                <a:srgbClr val="99CCFF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2926-AF9D-4116-8949-F6A3A6464A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75438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 startAt="2"/>
              <a:tabLst>
                <a:tab pos="355600" algn="l"/>
              </a:tabLst>
            </a:pPr>
            <a:r>
              <a:rPr lang="en-US" sz="2800" b="1" dirty="0" err="1" smtClean="0">
                <a:solidFill>
                  <a:schemeClr val="bg1"/>
                </a:solidFill>
              </a:rPr>
              <a:t>Perangkat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Pengolahan</a:t>
            </a:r>
            <a:endParaRPr lang="id-ID" sz="2800" b="1" dirty="0" smtClean="0">
              <a:solidFill>
                <a:schemeClr val="bg1"/>
              </a:solidFill>
            </a:endParaRPr>
          </a:p>
          <a:p>
            <a:pPr algn="just">
              <a:tabLst>
                <a:tab pos="355600" algn="l"/>
              </a:tabLst>
            </a:pPr>
            <a:endParaRPr lang="en-US" sz="1000" b="1" dirty="0">
              <a:solidFill>
                <a:schemeClr val="bg1"/>
              </a:solidFill>
            </a:endParaRPr>
          </a:p>
          <a:p>
            <a:pPr marL="717550" indent="-717550" algn="just">
              <a:tabLst>
                <a:tab pos="358775" algn="l"/>
                <a:tab pos="71755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a. </a:t>
            </a:r>
            <a:r>
              <a:rPr lang="en-US" sz="2800" b="1" dirty="0" err="1">
                <a:solidFill>
                  <a:schemeClr val="bg1"/>
                </a:solidFill>
              </a:rPr>
              <a:t>Secara</a:t>
            </a:r>
            <a:r>
              <a:rPr lang="en-US" sz="2800" b="1" dirty="0">
                <a:solidFill>
                  <a:schemeClr val="bg1"/>
                </a:solidFill>
              </a:rPr>
              <a:t> manual </a:t>
            </a:r>
          </a:p>
          <a:p>
            <a:pPr marL="717550" indent="-717550" algn="just">
              <a:tabLst>
                <a:tab pos="358775" algn="l"/>
                <a:tab pos="717550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    b. </a:t>
            </a:r>
            <a:r>
              <a:rPr lang="en-US" sz="2800" b="1" dirty="0" err="1">
                <a:solidFill>
                  <a:schemeClr val="bg1"/>
                </a:solidFill>
              </a:rPr>
              <a:t>Menggunakan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aplikasi</a:t>
            </a:r>
            <a:r>
              <a:rPr lang="en-US" sz="2800" b="1" dirty="0">
                <a:solidFill>
                  <a:schemeClr val="bg1"/>
                </a:solidFill>
              </a:rPr>
              <a:t> Excel</a:t>
            </a:r>
          </a:p>
        </p:txBody>
      </p:sp>
    </p:spTree>
    <p:extLst>
      <p:ext uri="{BB962C8B-B14F-4D97-AF65-F5344CB8AC3E}">
        <p14:creationId xmlns:p14="http://schemas.microsoft.com/office/powerpoint/2010/main" val="2987734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5119</TotalTime>
  <Words>784</Words>
  <Application>Microsoft Office PowerPoint</Application>
  <PresentationFormat>On-screen Show (4:3)</PresentationFormat>
  <Paragraphs>254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SimSun</vt:lpstr>
      <vt:lpstr>AR DELANEY</vt:lpstr>
      <vt:lpstr>Arial</vt:lpstr>
      <vt:lpstr>Arial Black</vt:lpstr>
      <vt:lpstr>Bookman Old Style</vt:lpstr>
      <vt:lpstr>Times New Roman</vt:lpstr>
      <vt:lpstr>Wingdings</vt:lpstr>
      <vt:lpstr>Mountain Top</vt:lpstr>
      <vt:lpstr>TEKNIS PELAKSANAAN  SURVEI KEPUASAN MASYARAKAT  TAHUN 2019</vt:lpstr>
      <vt:lpstr>PowerPoint Presentation</vt:lpstr>
      <vt:lpstr>PowerPoint Presentation</vt:lpstr>
      <vt:lpstr>PowerPoint Presentation</vt:lpstr>
      <vt:lpstr>PowerPoint Presentation</vt:lpstr>
      <vt:lpstr>LANJUTAN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Kementerian PAN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deputi6staff</dc:creator>
  <cp:lastModifiedBy>user</cp:lastModifiedBy>
  <cp:revision>390</cp:revision>
  <cp:lastPrinted>2015-06-27T01:43:06Z</cp:lastPrinted>
  <dcterms:created xsi:type="dcterms:W3CDTF">2002-12-27T00:55:56Z</dcterms:created>
  <dcterms:modified xsi:type="dcterms:W3CDTF">2019-04-15T00:50:25Z</dcterms:modified>
</cp:coreProperties>
</file>